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79"/>
  </p:notesMasterIdLst>
  <p:handoutMasterIdLst>
    <p:handoutMasterId r:id="rId80"/>
  </p:handoutMasterIdLst>
  <p:sldIdLst>
    <p:sldId id="769" r:id="rId7"/>
    <p:sldId id="1632" r:id="rId8"/>
    <p:sldId id="1704" r:id="rId9"/>
    <p:sldId id="1703" r:id="rId10"/>
    <p:sldId id="1576" r:id="rId11"/>
    <p:sldId id="1526" r:id="rId12"/>
    <p:sldId id="1527" r:id="rId13"/>
    <p:sldId id="1658" r:id="rId14"/>
    <p:sldId id="1592" r:id="rId15"/>
    <p:sldId id="1582" r:id="rId16"/>
    <p:sldId id="1594" r:id="rId17"/>
    <p:sldId id="1625" r:id="rId18"/>
    <p:sldId id="1589" r:id="rId19"/>
    <p:sldId id="1627" r:id="rId20"/>
    <p:sldId id="1626" r:id="rId21"/>
    <p:sldId id="1628" r:id="rId22"/>
    <p:sldId id="1602" r:id="rId23"/>
    <p:sldId id="1689" r:id="rId24"/>
    <p:sldId id="1690" r:id="rId25"/>
    <p:sldId id="1695" r:id="rId26"/>
    <p:sldId id="1691" r:id="rId27"/>
    <p:sldId id="1692" r:id="rId28"/>
    <p:sldId id="1693" r:id="rId29"/>
    <p:sldId id="1694" r:id="rId30"/>
    <p:sldId id="1687" r:id="rId31"/>
    <p:sldId id="1688" r:id="rId32"/>
    <p:sldId id="1706" r:id="rId33"/>
    <p:sldId id="1418" r:id="rId34"/>
    <p:sldId id="1497" r:id="rId35"/>
    <p:sldId id="1705" r:id="rId36"/>
    <p:sldId id="1679" r:id="rId37"/>
    <p:sldId id="1696" r:id="rId38"/>
    <p:sldId id="1697" r:id="rId39"/>
    <p:sldId id="1609" r:id="rId40"/>
    <p:sldId id="1700" r:id="rId41"/>
    <p:sldId id="1701" r:id="rId42"/>
    <p:sldId id="1610" r:id="rId43"/>
    <p:sldId id="1699" r:id="rId44"/>
    <p:sldId id="1698" r:id="rId45"/>
    <p:sldId id="1633" r:id="rId46"/>
    <p:sldId id="1638" r:id="rId47"/>
    <p:sldId id="1647" r:id="rId48"/>
    <p:sldId id="1648" r:id="rId49"/>
    <p:sldId id="1649" r:id="rId50"/>
    <p:sldId id="1650" r:id="rId51"/>
    <p:sldId id="1634" r:id="rId52"/>
    <p:sldId id="1652" r:id="rId53"/>
    <p:sldId id="1636" r:id="rId54"/>
    <p:sldId id="1686" r:id="rId55"/>
    <p:sldId id="1653" r:id="rId56"/>
    <p:sldId id="1654" r:id="rId57"/>
    <p:sldId id="1661" r:id="rId58"/>
    <p:sldId id="1707" r:id="rId59"/>
    <p:sldId id="1708" r:id="rId60"/>
    <p:sldId id="1587" r:id="rId61"/>
    <p:sldId id="1581" r:id="rId62"/>
    <p:sldId id="1677" r:id="rId63"/>
    <p:sldId id="1565" r:id="rId64"/>
    <p:sldId id="1357" r:id="rId65"/>
    <p:sldId id="1623" r:id="rId66"/>
    <p:sldId id="1683" r:id="rId67"/>
    <p:sldId id="1685" r:id="rId68"/>
    <p:sldId id="1684" r:id="rId69"/>
    <p:sldId id="1642" r:id="rId70"/>
    <p:sldId id="1641" r:id="rId71"/>
    <p:sldId id="1643" r:id="rId72"/>
    <p:sldId id="1644" r:id="rId73"/>
    <p:sldId id="1645" r:id="rId74"/>
    <p:sldId id="1585" r:id="rId75"/>
    <p:sldId id="1586" r:id="rId76"/>
    <p:sldId id="1607" r:id="rId77"/>
    <p:sldId id="1498" r:id="rId7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7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A35D8-BF4E-01B1-6EBC-BAC7D8587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5209-1257-FC81-60B3-0B905E6FB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1C04-B434-2D49-02F6-4CC1B9C8C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347DB-673E-6D0C-0A28-6F3A816FA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96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0B86-EB9A-08D8-2764-23EE8D7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D4601-91F0-DE33-A703-A5173AE2A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1CE3A-01C4-E365-55EE-D2BCFC7FF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1991-16E6-2B3C-D50C-09F767A0C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15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0357-F925-888F-B17A-B5E81A12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5529C-4811-D9F1-74B3-52AF53581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B9DCA-8641-6B31-480B-318B780E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F895-D79A-5F38-0091-3891C9641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CFDD9-1DFA-68D3-C0E9-589E7AD8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8E48A-0C3A-0910-F79C-44F574118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648AC-2E41-4A00-FEB4-B628C883C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5EC13-AA65-8F86-4348-9748F7BE4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99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6269-E293-DBE5-EBB1-2D19E280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EFCD0-03C0-2869-310E-8D0E57A2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71DAB-DF0A-476F-A9D5-D4B530F14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FF4E-3119-EE34-362A-46B691EC8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8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4803-EED0-1182-26B7-F8C73D0B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B34BE-4756-A14B-7767-372B074F2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A63CD-F248-8F6D-6D75-60C4AC52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C2D65-72F8-D49E-96BE-836E3F6C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82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8D99-2870-C329-1991-E7BCF5FD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BDE191-A543-AC73-55AF-1EAFB3CF6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87D84-9306-C7E0-F32B-F13EE8215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34F6-4C22-4DD0-F1ED-43F7B140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76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0496-376B-D5BD-FEA6-C349783D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82CC8-CD1F-CAF0-47AD-7AE36C27B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BA4A-FBB2-2B2E-1388-74414697F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DDFF-9B08-F5A8-DE65-919B55166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12.jpeg"/><Relationship Id="rId4" Type="http://schemas.openxmlformats.org/officeDocument/2006/relationships/image" Target="../media/image5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57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SOLARIS-JHU/Differentiable-CBDs/blob/main/example_2.py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4.png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30.jp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jpeg"/><Relationship Id="rId5" Type="http://schemas.openxmlformats.org/officeDocument/2006/relationships/image" Target="../media/image132.png"/><Relationship Id="rId4" Type="http://schemas.openxmlformats.org/officeDocument/2006/relationships/image" Target="../media/image13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115.jpeg"/><Relationship Id="rId7" Type="http://schemas.openxmlformats.org/officeDocument/2006/relationships/image" Target="../media/image140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jpeg"/><Relationship Id="rId9" Type="http://schemas.openxmlformats.org/officeDocument/2006/relationships/image" Target="../media/image1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hyperlink" Target="http://www.youtube.com/@neuromancer_SciML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93.jpeg"/><Relationship Id="rId7" Type="http://schemas.openxmlformats.org/officeDocument/2006/relationships/image" Target="../media/image146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5.jpeg"/><Relationship Id="rId11" Type="http://schemas.openxmlformats.org/officeDocument/2006/relationships/image" Target="../media/image115.jpeg"/><Relationship Id="rId5" Type="http://schemas.openxmlformats.org/officeDocument/2006/relationships/image" Target="../media/image95.png"/><Relationship Id="rId10" Type="http://schemas.openxmlformats.org/officeDocument/2006/relationships/image" Target="../media/image96.jpeg"/><Relationship Id="rId4" Type="http://schemas.openxmlformats.org/officeDocument/2006/relationships/image" Target="../media/image94.png"/><Relationship Id="rId9" Type="http://schemas.openxmlformats.org/officeDocument/2006/relationships/image" Target="../media/image148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4.png"/><Relationship Id="rId7" Type="http://schemas.openxmlformats.org/officeDocument/2006/relationships/image" Target="../media/image15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1.gif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with Safety Guarantees</a:t>
            </a:r>
            <a:endParaRPr lang="en-US" sz="30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6"/>
            <a:ext cx="7696794" cy="437466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8377" y="737586"/>
            <a:ext cx="8885515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pPr lvl="1"/>
            <a:r>
              <a:rPr lang="en-US" sz="1200" dirty="0"/>
              <a:t>A. </a:t>
            </a:r>
            <a:r>
              <a:rPr lang="en-US" sz="1200" dirty="0" err="1"/>
              <a:t>Baydin</a:t>
            </a:r>
            <a:r>
              <a:rPr lang="en-US" sz="1200" dirty="0"/>
              <a:t>, B. Pearlmutter, A. Radul, and J. Siskind, </a:t>
            </a:r>
            <a:r>
              <a:rPr lang="en-US" sz="1200" i="1" dirty="0"/>
              <a:t>Automatic differentiation in machine learning: a survey</a:t>
            </a:r>
            <a:r>
              <a:rPr lang="en-US" sz="1200" dirty="0"/>
              <a:t>. JMLR, 2017</a:t>
            </a:r>
            <a:endParaRPr lang="en-US" sz="1200" i="1" dirty="0"/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P. </a:t>
            </a:r>
            <a:r>
              <a:rPr lang="en-US" sz="1200" dirty="0" err="1"/>
              <a:t>Perdikaris</a:t>
            </a:r>
            <a:r>
              <a:rPr lang="en-US" sz="1200" dirty="0"/>
              <a:t>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pPr lvl="1"/>
            <a:r>
              <a:rPr lang="en-US" sz="1200" dirty="0"/>
              <a:t>S. Goswami, A. Bora, Y Yu,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deep neural operator networks</a:t>
            </a:r>
            <a:r>
              <a:rPr lang="en-US" sz="1200" dirty="0"/>
              <a:t>, 2023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89719"/>
            <a:ext cx="8273143" cy="3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7B68C-28D6-DE2D-29F4-B9616B3A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F07DD0F-CBA1-CE26-AA0D-13B2A69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24F85-EEA5-920C-39D3-D84CB5D03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8B6767B-2B12-34D9-B715-285F490A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F6D1771-84D1-FA8A-7537-78FA4FB0B3C2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E1B35-91FD-A87D-7165-87A539358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9F1C9C0-EA5E-7B0B-91F9-09507FB215CD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Learning to Control (L2C)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231EE-CC7D-6870-6593-632F926A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ABA78-7F02-B8A9-3845-C78AC5D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9FF79-4AC8-7355-4354-F65EE3A7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07167-9AA5-F7E9-68C1-DC142FA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4E5AA-0113-7F98-D849-EF58C1F7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EC330-C616-B1DB-1B45-CB2418503085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B0E08-7858-57E2-8EF6-AD8E633C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9F2F1DF5-6A3F-9EAC-27B1-A8BE1B76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02B311D5-9231-E02B-78FC-54CCD3141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289FC33B-9DBF-5959-E1A1-72BA7AC8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03BB193C-3A70-7FFD-8C09-9363FE02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5CC09F-162D-667D-35B8-B130934DDE82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EA4C36-FDD1-C368-F9A8-1B9152BAC6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70CDC6-5F43-E825-4037-00C62CF3F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9C188-8D3C-6A06-13C8-5CFF59FCCC3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</p:spTree>
    <p:extLst>
      <p:ext uri="{BB962C8B-B14F-4D97-AF65-F5344CB8AC3E}">
        <p14:creationId xmlns:p14="http://schemas.microsoft.com/office/powerpoint/2010/main" val="324411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pic>
        <p:nvPicPr>
          <p:cNvPr id="26" name="Picture 25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FD16B307-5578-10B7-1AB9-752D72D67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987360-EC35-5A57-3125-DEC3B29B53AF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CB8ED-244F-339C-2AB1-215ABD81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AE453-771E-CBCC-1C61-1C63D0D5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D33CE-0327-E13E-D189-F2AF97BD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AC99F-9CEE-3454-0F6A-B8E0685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17C71-E703-5D95-C019-AC9FD2E6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D0935-3CAB-2FAA-AF5F-F78AF12DE60C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AE005-CD3D-5C25-9F45-D8708C41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A1C640C3-429A-FAFB-7E01-0C30CBB5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FD4ACBD1-0F61-800E-81E3-C58F0FC4B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4046FD67-A6F6-AD04-186F-4F660D0E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E3E71DEC-79D0-091D-9362-367E1DCA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230F09-7550-F094-2B9D-1ECCFD52F407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F4FA50-EC0E-3B1E-2CF0-7D44CE89A3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CE3BC0-C4FA-BBF7-4CB5-FE9926295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96C40D-9AD8-3DBD-EAC9-EF81097AAA4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D49B7-1F26-2E3E-ADA6-1882C1FFE1BD}"/>
              </a:ext>
            </a:extLst>
          </p:cNvPr>
          <p:cNvSpPr txBox="1"/>
          <p:nvPr/>
        </p:nvSpPr>
        <p:spPr>
          <a:xfrm>
            <a:off x="7442279" y="2113535"/>
            <a:ext cx="1701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1</a:t>
            </a:r>
            <a:r>
              <a:rPr lang="en-US" sz="1600" dirty="0">
                <a:solidFill>
                  <a:srgbClr val="C00000"/>
                </a:solidFill>
              </a:rPr>
              <a:t>: data generation is expensive!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C5E2-3DB9-9006-996E-99002D2133DC}"/>
              </a:ext>
            </a:extLst>
          </p:cNvPr>
          <p:cNvSpPr txBox="1"/>
          <p:nvPr/>
        </p:nvSpPr>
        <p:spPr>
          <a:xfrm>
            <a:off x="7442280" y="3181629"/>
            <a:ext cx="17017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2</a:t>
            </a:r>
            <a:r>
              <a:rPr lang="en-US" sz="1600" dirty="0">
                <a:solidFill>
                  <a:srgbClr val="C00000"/>
                </a:solidFill>
              </a:rPr>
              <a:t>: hard to integrate constraints into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83017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4375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80686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662919"/>
            <a:ext cx="6630728" cy="19003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A047B7A-71D2-6D70-CDA7-16B81B0D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25658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88A7B-1233-357B-161E-8E5D0546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E695D-E98D-FF49-D06A-BF3460B1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F1999-51D5-73A9-4A3D-B9B4C0DF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A7D5-2A29-7634-C408-86617D653F62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3D20C-070E-8B27-0727-FFF342E906EA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CDB36-B920-71C1-D02F-8A8D33A567B2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96545-F922-E39D-C1D1-B9B5854E6532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4FAAA0-32F6-FFF4-AC6E-82D6FEC0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7CE392-A1AA-6B50-845F-2712AFBD4587}"/>
              </a:ext>
            </a:extLst>
          </p:cNvPr>
          <p:cNvSpPr/>
          <p:nvPr/>
        </p:nvSpPr>
        <p:spPr>
          <a:xfrm>
            <a:off x="96189" y="115973"/>
            <a:ext cx="8838111" cy="491099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8AE2A-0D8E-ECDE-236F-4A3B7618ED56}"/>
              </a:ext>
            </a:extLst>
          </p:cNvPr>
          <p:cNvSpPr/>
          <p:nvPr/>
        </p:nvSpPr>
        <p:spPr>
          <a:xfrm>
            <a:off x="591775" y="2191834"/>
            <a:ext cx="79604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So, what about safety?</a:t>
            </a:r>
          </a:p>
        </p:txBody>
      </p:sp>
    </p:spTree>
    <p:extLst>
      <p:ext uri="{BB962C8B-B14F-4D97-AF65-F5344CB8AC3E}">
        <p14:creationId xmlns:p14="http://schemas.microsoft.com/office/powerpoint/2010/main" val="7334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4" y="169334"/>
            <a:ext cx="8391077" cy="388570"/>
          </a:xfrm>
        </p:spPr>
        <p:txBody>
          <a:bodyPr/>
          <a:lstStyle/>
          <a:p>
            <a:r>
              <a:rPr lang="en-US" sz="2000" dirty="0"/>
              <a:t>Learning Stable DPC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558447"/>
            <a:ext cx="7280365" cy="2064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4788722" y="2702417"/>
            <a:ext cx="4022344" cy="1615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355596" y="2808406"/>
            <a:ext cx="4466096" cy="1436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51549" y="4701239"/>
            <a:ext cx="76992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Sayak Mukherjee, Ján Drgoňa, Aaron Tuor, Mahantesh Halappanavar, Draguna Vrabie, Neural Lyapunov Differentiable Predictive Control, Conference on Decision and Control (CDC), 2022</a:t>
            </a:r>
          </a:p>
          <a:p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2E974-3C47-B2CC-A33C-8F7DE9126B4D}"/>
              </a:ext>
            </a:extLst>
          </p:cNvPr>
          <p:cNvSpPr txBox="1"/>
          <p:nvPr/>
        </p:nvSpPr>
        <p:spPr>
          <a:xfrm>
            <a:off x="489784" y="4396443"/>
            <a:ext cx="796761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6"/>
              </a:rPr>
              <a:t>https://github.com/SOLARIS-JHU/Differentiable-CBDs/blob/main/example_2.py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235" y="169335"/>
            <a:ext cx="7859010" cy="382084"/>
          </a:xfrm>
        </p:spPr>
        <p:txBody>
          <a:bodyPr/>
          <a:lstStyle/>
          <a:p>
            <a:r>
              <a:rPr lang="en-US" sz="2000" dirty="0"/>
              <a:t>Learning Safe DPC Policies with Control Barrier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676361" y="4712084"/>
            <a:ext cx="7859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Wenceslao Shaw Cortez, Ján </a:t>
            </a:r>
            <a:r>
              <a:rPr lang="en-US" sz="1000" dirty="0" err="1"/>
              <a:t>Drgoňa</a:t>
            </a:r>
            <a:r>
              <a:rPr lang="en-US" sz="1000" dirty="0"/>
              <a:t>, Aaron Tuor, Mahantesh </a:t>
            </a:r>
            <a:r>
              <a:rPr lang="en-US" sz="1000" dirty="0" err="1"/>
              <a:t>Halappanavar</a:t>
            </a:r>
            <a:r>
              <a:rPr lang="en-US" sz="1000" dirty="0"/>
              <a:t>, Draguna Vrabie, Differentiable Predictive Control with Safety Guarantees: A Control Barrier Function Approach, Conference on Decision and Control (CDC), 2022</a:t>
            </a:r>
          </a:p>
          <a:p>
            <a:endParaRPr lang="en-US" sz="1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47" y="589424"/>
            <a:ext cx="7188587" cy="204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1" y="2670715"/>
            <a:ext cx="2581083" cy="2041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311" y="2670715"/>
            <a:ext cx="2537054" cy="1965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364" y="2645772"/>
            <a:ext cx="2523702" cy="19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34E6-FDDC-A702-7CF2-A6C48387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in red uniforms standing in front of a tree&#10;&#10;AI-generated content may be incorrect.">
            <a:extLst>
              <a:ext uri="{FF2B5EF4-FFF2-40B4-BE49-F238E27FC236}">
                <a16:creationId xmlns:a16="http://schemas.microsoft.com/office/drawing/2014/main" id="{4869542D-0AAA-9C86-645E-C3E1C6D8F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7" b="1399"/>
          <a:stretch>
            <a:fillRect/>
          </a:stretch>
        </p:blipFill>
        <p:spPr>
          <a:xfrm>
            <a:off x="5286375" y="1"/>
            <a:ext cx="3857625" cy="453631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FA15A52-4EE1-2E41-D053-AC605454B097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C7D3AE-FC54-019A-1BB6-C0065C91D696}"/>
              </a:ext>
            </a:extLst>
          </p:cNvPr>
          <p:cNvSpPr/>
          <p:nvPr/>
        </p:nvSpPr>
        <p:spPr>
          <a:xfrm>
            <a:off x="6013374" y="293988"/>
            <a:ext cx="870857" cy="8731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272C4-AE3A-1195-415F-0F66D8E84C7E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48DB6-0593-13EB-1F0D-F13B9912CA22}"/>
              </a:ext>
            </a:extLst>
          </p:cNvPr>
          <p:cNvSpPr txBox="1"/>
          <p:nvPr/>
        </p:nvSpPr>
        <p:spPr>
          <a:xfrm>
            <a:off x="5319512" y="4497168"/>
            <a:ext cx="3824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Plant-model mismatch + disturbance → constraints violation.</a:t>
            </a:r>
          </a:p>
        </p:txBody>
      </p:sp>
      <p:pic>
        <p:nvPicPr>
          <p:cNvPr id="8" name="Picture 7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724203A4-6868-D8A0-3720-79098A731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EBB45-0266-17BB-19D0-F87ED62B0CD5}"/>
              </a:ext>
            </a:extLst>
          </p:cNvPr>
          <p:cNvSpPr txBox="1"/>
          <p:nvPr/>
        </p:nvSpPr>
        <p:spPr>
          <a:xfrm rot="19633491">
            <a:off x="1359140" y="1848382"/>
            <a:ext cx="3824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Few moments later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2CAAFF-C767-1465-0744-B595C6E9C346}"/>
              </a:ext>
            </a:extLst>
          </p:cNvPr>
          <p:cNvCxnSpPr/>
          <p:nvPr/>
        </p:nvCxnSpPr>
        <p:spPr>
          <a:xfrm flipV="1">
            <a:off x="1962615" y="1063335"/>
            <a:ext cx="3947531" cy="2527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0F491-BD82-63EB-DF4C-EE912BA82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E92C0-705B-462B-D5A0-DC701BE2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15FA63-75B8-F605-1E70-A8F92E98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307305"/>
            <a:ext cx="7146445" cy="482126"/>
          </a:xfrm>
        </p:spPr>
        <p:txBody>
          <a:bodyPr>
            <a:noAutofit/>
          </a:bodyPr>
          <a:lstStyle/>
          <a:p>
            <a:r>
              <a:rPr lang="en-US" sz="2000" dirty="0"/>
              <a:t>Co-Authors of Differentiable Predictive Control with Neural Lyapunov Functions and Control Barrier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E60EC-91F0-BBFF-C30A-C85B865103CF}"/>
              </a:ext>
            </a:extLst>
          </p:cNvPr>
          <p:cNvSpPr txBox="1"/>
          <p:nvPr/>
        </p:nvSpPr>
        <p:spPr>
          <a:xfrm>
            <a:off x="4523366" y="312439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7BEA2B9-6D7C-12D3-216E-CBF5264175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8728" y="153660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2D5164-B52A-BA38-3F56-DAC4CB7C714D}"/>
              </a:ext>
            </a:extLst>
          </p:cNvPr>
          <p:cNvSpPr txBox="1"/>
          <p:nvPr/>
        </p:nvSpPr>
        <p:spPr>
          <a:xfrm>
            <a:off x="7645834" y="308078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E6E256F6-D68C-D17A-62BE-ABEAD006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645834" y="150623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4740B02E-78EA-83D7-CBB8-A44241081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216249" y="4317638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1E6533CC-FB17-74CA-C094-D201E33E6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09" y="388100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FB52B9C-B913-326A-4C4F-D194EDBCE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3197169" y="1544051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E91C2-66AE-4C39-5166-29A0A62CEEA1}"/>
              </a:ext>
            </a:extLst>
          </p:cNvPr>
          <p:cNvSpPr txBox="1"/>
          <p:nvPr/>
        </p:nvSpPr>
        <p:spPr>
          <a:xfrm>
            <a:off x="3157682" y="3128061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E45411-D4C2-04D9-E802-E0F4FAB4B235}"/>
              </a:ext>
            </a:extLst>
          </p:cNvPr>
          <p:cNvSpPr txBox="1"/>
          <p:nvPr/>
        </p:nvSpPr>
        <p:spPr>
          <a:xfrm>
            <a:off x="-143272" y="3162384"/>
            <a:ext cx="1798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Wenceslao Shaw Cortez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D7364-A4FB-2835-9709-552091C17D7D}"/>
              </a:ext>
            </a:extLst>
          </p:cNvPr>
          <p:cNvSpPr txBox="1"/>
          <p:nvPr/>
        </p:nvSpPr>
        <p:spPr>
          <a:xfrm>
            <a:off x="1617455" y="3150051"/>
            <a:ext cx="1332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Sayak Mukherjee</a:t>
            </a:r>
          </a:p>
        </p:txBody>
      </p:sp>
      <p:pic>
        <p:nvPicPr>
          <p:cNvPr id="25" name="Picture 16" descr="Mahantesh Halappanavar">
            <a:extLst>
              <a:ext uri="{FF2B5EF4-FFF2-40B4-BE49-F238E27FC236}">
                <a16:creationId xmlns:a16="http://schemas.microsoft.com/office/drawing/2014/main" id="{C3A52A0B-9CDD-E7A5-5174-A1CAEA3F0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6140852" y="1532792"/>
            <a:ext cx="1263935" cy="151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832E90-069E-2B08-B0EE-AAB737058F63}"/>
              </a:ext>
            </a:extLst>
          </p:cNvPr>
          <p:cNvSpPr txBox="1"/>
          <p:nvPr/>
        </p:nvSpPr>
        <p:spPr>
          <a:xfrm>
            <a:off x="5891416" y="3041540"/>
            <a:ext cx="1737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Mahantesh Halappanavar</a:t>
            </a:r>
          </a:p>
        </p:txBody>
      </p:sp>
      <p:pic>
        <p:nvPicPr>
          <p:cNvPr id="27" name="Picture 12" descr="Wenceslao Shaw Cortez">
            <a:extLst>
              <a:ext uri="{FF2B5EF4-FFF2-40B4-BE49-F238E27FC236}">
                <a16:creationId xmlns:a16="http://schemas.microsoft.com/office/drawing/2014/main" id="{1E2BB537-C86E-B34A-92CF-87F2785B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132410" y="1550773"/>
            <a:ext cx="1386485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Sayak Mukherjee">
            <a:extLst>
              <a:ext uri="{FF2B5EF4-FFF2-40B4-BE49-F238E27FC236}">
                <a16:creationId xmlns:a16="http://schemas.microsoft.com/office/drawing/2014/main" id="{A7633B34-7505-975E-909D-28E33C298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660070" y="1550773"/>
            <a:ext cx="1387495" cy="15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53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4E1D0-A2E6-D294-C9B3-233E26C427F6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86DAA-7B59-02BF-B54F-45B768EDB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D26BE-6677-05A5-9FE7-5035E0FAA2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3BECD-D8A7-B75B-C471-C3116D69BEC4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60BA2-AE08-7D78-5FC8-C25B21BB5D60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B41DB-68C0-9CA2-6584-D6EC9A647262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9E49-411E-C579-3F17-2EF47BDF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1412-3D96-41E0-F1FF-8C0E9E2C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1A6D-06C4-518D-5776-F0AE28B4331B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0AF42-691E-3597-DF03-CF9725CA10F7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2F1E9B09-3D65-6204-1873-EA5ED2D72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6DE61-93D9-16A4-58C5-48B04FA1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DF60C3-8544-BFFF-66B7-25D17A5B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9EE87-FB71-08AC-6199-C311667380DF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69CB2-E2A9-C535-029A-D06BB108A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DC6AE-2CD3-69D1-92DE-C69DBA5217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C42BF-3152-BD48-87A5-2D027FA5B3A0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E710B-F9E2-0C1C-24F8-7189208C365F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3B8E5-D4C9-763D-D7AA-0E2E45561D36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45C81-A8E5-005D-7445-E811DCE9D345}"/>
              </a:ext>
            </a:extLst>
          </p:cNvPr>
          <p:cNvSpPr/>
          <p:nvPr/>
        </p:nvSpPr>
        <p:spPr>
          <a:xfrm>
            <a:off x="2948261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C265D-C957-AF31-F84B-5A2FEC034648}"/>
              </a:ext>
            </a:extLst>
          </p:cNvPr>
          <p:cNvSpPr txBox="1"/>
          <p:nvPr/>
        </p:nvSpPr>
        <p:spPr>
          <a:xfrm>
            <a:off x="3115492" y="2274716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Session WeC04: </a:t>
            </a:r>
            <a:br>
              <a:rPr lang="en-US" sz="28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Physics-Aware Learning for Planning and Control</a:t>
            </a:r>
          </a:p>
          <a:p>
            <a:r>
              <a:rPr lang="en-US" sz="2800" dirty="0"/>
              <a:t>16:30-18:30 </a:t>
            </a:r>
            <a:br>
              <a:rPr lang="en-US" sz="2800" dirty="0"/>
            </a:br>
            <a:r>
              <a:rPr lang="en-US" sz="2800" dirty="0"/>
              <a:t>Oceania IV 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DBAF-C05F-5D19-A2AA-0CDE5375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25A-3941-8747-58C7-C9348C8A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F6FF5-94D7-FF84-F844-E75805CDBE39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F1F05-A4D8-7C62-CDFA-46CE84A89575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72AE8777-7620-ACA1-2936-CDF05EBA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28936-A84F-5884-393B-10F46156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A9201-F9A2-DD24-B5D1-CE35E2370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70B25-11AC-B2BD-70D7-A9A22A9397A0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F2EA0-F0FF-7971-2831-1B76307B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00C7-0E62-F229-D16C-1292EBBC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D2203-BD7D-A312-DAB5-251940270EC5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F948E-451D-4043-5B0A-CE42650856C2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FAB77-D85F-1ADF-94DC-E8DE69AC5F9C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8B89-D2D1-34F8-F0E0-4E88027AB99D}"/>
              </a:ext>
            </a:extLst>
          </p:cNvPr>
          <p:cNvSpPr/>
          <p:nvPr/>
        </p:nvSpPr>
        <p:spPr>
          <a:xfrm>
            <a:off x="89080" y="858654"/>
            <a:ext cx="279545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7217F-6DBD-D004-880A-64547854057C}"/>
              </a:ext>
            </a:extLst>
          </p:cNvPr>
          <p:cNvSpPr/>
          <p:nvPr/>
        </p:nvSpPr>
        <p:spPr>
          <a:xfrm>
            <a:off x="6150429" y="800292"/>
            <a:ext cx="2966701" cy="43358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7614-0C44-4559-10A8-B8F3BDA4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402E7-062B-4073-4AE5-A81623EB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B18E-3E8D-670A-6BF5-D3B165D90930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346E449-2210-656D-AA36-3C6693A7EF1F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A9358A-722B-7B57-6427-1A76C53F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2590728"/>
            <a:ext cx="7228114" cy="208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AE197-A3AC-7130-571C-AE239BA8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4636-1F22-E62D-A0A9-DEA630D2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9B4A9-3FD9-4CDE-C166-4FEA715D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09191-93FB-5360-1810-B19E21CC2AF5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C0A138A-0454-84B7-A937-3855ECA44538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Time-Integrated Neural Operator (TI-</a:t>
            </a:r>
            <a:r>
              <a:rPr lang="en-US" sz="2000" dirty="0" err="1"/>
              <a:t>DeepOnet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CF8BBD-C15F-6D3E-1B5E-8EAC851F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E47180-E712-B743-DCD4-3C24E92E4DCB}"/>
              </a:ext>
            </a:extLst>
          </p:cNvPr>
          <p:cNvSpPr/>
          <p:nvPr/>
        </p:nvSpPr>
        <p:spPr>
          <a:xfrm>
            <a:off x="114300" y="792807"/>
            <a:ext cx="4109357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7EC06-9ADB-11CF-9CF4-F4C1A8B47A1A}"/>
              </a:ext>
            </a:extLst>
          </p:cNvPr>
          <p:cNvSpPr/>
          <p:nvPr/>
        </p:nvSpPr>
        <p:spPr>
          <a:xfrm>
            <a:off x="6818811" y="740556"/>
            <a:ext cx="2274026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6B48B-A010-BF93-D521-F7BE1F79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58" y="2477924"/>
            <a:ext cx="7017111" cy="1104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D773B-A3F6-A5C2-875F-6D0F7A1671F5}"/>
              </a:ext>
            </a:extLst>
          </p:cNvPr>
          <p:cNvSpPr txBox="1"/>
          <p:nvPr/>
        </p:nvSpPr>
        <p:spPr>
          <a:xfrm>
            <a:off x="607909" y="3523619"/>
            <a:ext cx="8187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NimbusRomNo9L-Regu"/>
              </a:rPr>
              <a:t>denotes element-wise multiplication</a:t>
            </a:r>
          </a:p>
          <a:p>
            <a:r>
              <a:rPr lang="en-US" dirty="0">
                <a:latin typeface="NimbusRomNo9L-Regu"/>
              </a:rPr>
              <a:t>      is a state branch net encoding the solution field</a:t>
            </a:r>
          </a:p>
          <a:p>
            <a:r>
              <a:rPr lang="en-US" i="1" dirty="0">
                <a:latin typeface="NimbusRomNo9L-Regu"/>
              </a:rPr>
              <a:t>     </a:t>
            </a:r>
            <a:r>
              <a:rPr lang="en-US" dirty="0">
                <a:latin typeface="NimbusRomNo9L-Regu"/>
              </a:rPr>
              <a:t> is a control branch net encoding the control function</a:t>
            </a:r>
          </a:p>
          <a:p>
            <a:r>
              <a:rPr lang="en-US" dirty="0">
                <a:latin typeface="NimbusRomNo9L-Regu"/>
              </a:rPr>
              <a:t>      is a trunk net encoding the solution at the collocation points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4221EB-35F7-73AA-487D-10CB8BE5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5" y="3849689"/>
            <a:ext cx="224347" cy="275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E7DD-03E2-1F13-8218-C072C8E29E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18"/>
          <a:stretch>
            <a:fillRect/>
          </a:stretch>
        </p:blipFill>
        <p:spPr>
          <a:xfrm>
            <a:off x="738545" y="4141957"/>
            <a:ext cx="212736" cy="284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37E3DE-D072-1A87-6AAC-0EFA9EABBB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846" b="-1"/>
          <a:stretch>
            <a:fillRect/>
          </a:stretch>
        </p:blipFill>
        <p:spPr>
          <a:xfrm>
            <a:off x="726671" y="4428543"/>
            <a:ext cx="217130" cy="295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5F70C9-2D27-26D3-9807-4CFF93413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787" y="4371105"/>
            <a:ext cx="142325" cy="2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0944-C394-4EB3-6753-4A28702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ED9C-7B01-4569-D5E2-F52ABA63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C974B-A92D-8F7E-8844-03FBD358EF6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25DFBC-49BF-712F-AD49-F12FAE64875D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Formulation of DPC with TI-</a:t>
            </a:r>
            <a:r>
              <a:rPr lang="en-US" sz="2000" dirty="0" err="1"/>
              <a:t>DeepOnet</a:t>
            </a:r>
            <a:r>
              <a:rPr lang="en-US" sz="20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B065EB-2613-371C-B018-0F77EBE2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9EED8-9257-047A-E3A2-3128B120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2" y="2661740"/>
            <a:ext cx="8000171" cy="19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FB5A-E382-3CD3-E6AA-5A178AC2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462CD-D1FD-6091-C460-F29FBD14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37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E39E872-12D3-B61B-1EE9-A8D473802CF3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8E5CC-6EA0-9255-A5EC-33FE2AC6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5F6DC-BA0C-D212-FD8D-8D2A9D3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18"/>
          <a:stretch>
            <a:fillRect/>
          </a:stretch>
        </p:blipFill>
        <p:spPr>
          <a:xfrm>
            <a:off x="4455805" y="2554084"/>
            <a:ext cx="4613081" cy="219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58E62-EAE3-CC53-DC9B-6215DCFF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"/>
          <a:stretch>
            <a:fillRect/>
          </a:stretch>
        </p:blipFill>
        <p:spPr>
          <a:xfrm>
            <a:off x="47896" y="2571750"/>
            <a:ext cx="4455369" cy="2177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40D03-6F39-CC5B-191A-AEACC33712A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</p:spTree>
    <p:extLst>
      <p:ext uri="{BB962C8B-B14F-4D97-AF65-F5344CB8AC3E}">
        <p14:creationId xmlns:p14="http://schemas.microsoft.com/office/powerpoint/2010/main" val="17155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4D53-EE38-56AA-4113-F679E93C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4429-BD54-E7A7-DDB7-743C2315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B0A3A-F763-18BB-6F69-E07F02F85A56}"/>
              </a:ext>
            </a:extLst>
          </p:cNvPr>
          <p:cNvSpPr txBox="1"/>
          <p:nvPr/>
        </p:nvSpPr>
        <p:spPr>
          <a:xfrm>
            <a:off x="1049383" y="3154720"/>
            <a:ext cx="239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9E08B-BBCC-154C-1E43-83AEAA7D88C4}"/>
              </a:ext>
            </a:extLst>
          </p:cNvPr>
          <p:cNvSpPr txBox="1"/>
          <p:nvPr/>
        </p:nvSpPr>
        <p:spPr>
          <a:xfrm>
            <a:off x="5581457" y="3161470"/>
            <a:ext cx="2686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7BB76B7-1031-BF9E-AED3-A154F6B4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FA9505-B215-48C1-8856-7D259A1F2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3782532" y="1520117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897C54-A358-A79E-081D-90163F21A1E5}"/>
              </a:ext>
            </a:extLst>
          </p:cNvPr>
          <p:cNvSpPr txBox="1"/>
          <p:nvPr/>
        </p:nvSpPr>
        <p:spPr>
          <a:xfrm>
            <a:off x="3912456" y="3158716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EC190479-433A-0EEC-CA4A-19BE7B42A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6020667" y="1527740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DA405D68-2092-DE82-B25C-E6C39D2E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71206D-95D8-661D-B6D9-7C40CFEF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FB8135D7-1211-6AE4-8A3E-4D08513D1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1473270" y="1539572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E694-1573-251C-1AF4-1ED4B965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5C1-29E3-597C-EC0A-37E736E9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A0DB2-8C8A-AD83-E8C1-CAF410A4584D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B2578-4C6B-3446-3295-D3A7AEF43B62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3C2B9719-0C17-4F14-A504-C4DB53D5A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6C78F-FC3E-9C7F-912B-9F71E223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BA440E-C3A1-E6B0-4A6D-FDA51D2EB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67DF5-553A-4666-4B7C-6555AFB9B842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A4BDE-9ACF-8F20-84A6-0DCDFC370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FBF25-5F18-35FF-BE96-1602AAA4CB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6A6B-5EA0-3919-B837-2D504CABBA97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39835-E9D2-1EE0-BA3C-9A2356B12DF4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39334-F539-0850-D0B4-DF6F285C272A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A1C93-D976-40A0-C820-7AFB9FDC9E5C}"/>
              </a:ext>
            </a:extLst>
          </p:cNvPr>
          <p:cNvSpPr/>
          <p:nvPr/>
        </p:nvSpPr>
        <p:spPr>
          <a:xfrm>
            <a:off x="89080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7472-E376-5128-A55D-BFF5E2C8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C14B4E0D-6C51-32A1-324D-AB9A3AC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B573B-72B1-3DD2-12BC-9BAFB57D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6" y="169335"/>
            <a:ext cx="8123959" cy="514288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with Safety Guarantees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80D01D-C690-5F01-13D1-5CF5638A014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1885" y="1013225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Safety guarantees are critical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4F0B77F-21E7-9C90-A5E3-90288EE6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E0EC4-8EE4-B41C-4DE7-3405C31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3F9FB111-FC0F-AFAC-A55C-42794CB15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60F5D4ED-0749-AEC5-28D4-2003E9E2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B5D84348-D68F-80E6-A33E-C2310111C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CD4B1B6F-D07A-BA77-C199-A80854EF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1786047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354102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707099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2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46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924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854784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749609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450871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169333"/>
            <a:ext cx="7923360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feasible solutions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Co-Authors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076832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3604807"/>
              <a:chOff x="658167" y="1759608"/>
              <a:chExt cx="10823923" cy="360480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3266253"/>
                <a:chOff x="3989908" y="1218706"/>
                <a:chExt cx="3548129" cy="3774361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6"/>
                  <a:ext cx="3548129" cy="149375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3604807"/>
                <a:chOff x="3989910" y="1218706"/>
                <a:chExt cx="3827779" cy="416557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188497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1094BF80-2C4A-6AE4-33EA-92213C9D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899158" y="4027237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iversity of Toronto - Affiliate University - McDonald Institute">
            <a:extLst>
              <a:ext uri="{FF2B5EF4-FFF2-40B4-BE49-F238E27FC236}">
                <a16:creationId xmlns:a16="http://schemas.microsoft.com/office/drawing/2014/main" id="{26F62BDE-C57D-2A94-6713-EA4544528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9" y="4268686"/>
            <a:ext cx="2244087" cy="79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acific Northwest National Laboratory - Wikipedia">
            <a:extLst>
              <a:ext uri="{FF2B5EF4-FFF2-40B4-BE49-F238E27FC236}">
                <a16:creationId xmlns:a16="http://schemas.microsoft.com/office/drawing/2014/main" id="{6914EBEA-0B0A-77FC-05E1-5E85AE74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86" y="4155164"/>
            <a:ext cx="2124072" cy="9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71D4-FF37-400C-EB0D-AAF7834C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A938-93B8-3610-709B-6DC92B6D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1B3B1-20F1-5130-9C11-829DB1C7ADB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Ján </a:t>
            </a:r>
            <a:r>
              <a:rPr lang="en-US" sz="1000" i="1" dirty="0" err="1"/>
              <a:t>Boldocký</a:t>
            </a:r>
            <a:r>
              <a:rPr lang="en-US" sz="1000" i="1" dirty="0"/>
              <a:t>, Shahriar </a:t>
            </a:r>
            <a:r>
              <a:rPr lang="en-US" sz="1000" i="1" dirty="0" err="1"/>
              <a:t>Dadras</a:t>
            </a:r>
            <a:r>
              <a:rPr lang="en-US" sz="1000" i="1" dirty="0"/>
              <a:t> Javan, Martin Gulan, Martin </a:t>
            </a:r>
            <a:r>
              <a:rPr lang="en-US" sz="1000" i="1" dirty="0" err="1"/>
              <a:t>Mönnigmann</a:t>
            </a:r>
            <a:r>
              <a:rPr lang="en-US" sz="1000" i="1" dirty="0"/>
              <a:t>, Ján </a:t>
            </a:r>
            <a:r>
              <a:rPr lang="en-US" sz="1000" i="1" dirty="0" err="1"/>
              <a:t>Drgoňa</a:t>
            </a:r>
            <a:r>
              <a:rPr lang="en-US" sz="1000" i="1" dirty="0"/>
              <a:t>, "Learning to Solve Parametric Mixed-Integer Optimal Control Problems via Differentiable Predictive Control," arXiv:2506.19646,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FC02EF-36A4-70B5-279C-28A312A6EE14}"/>
              </a:ext>
            </a:extLst>
          </p:cNvPr>
          <p:cNvSpPr txBox="1">
            <a:spLocks/>
          </p:cNvSpPr>
          <p:nvPr/>
        </p:nvSpPr>
        <p:spPr>
          <a:xfrm>
            <a:off x="1124043" y="169334"/>
            <a:ext cx="7824014" cy="392687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Mixed-Integer Differentiable Predictive Control</a:t>
            </a:r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27508665-ED69-BF71-B7C3-49D469D7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" y="735986"/>
            <a:ext cx="9064001" cy="1472130"/>
          </a:xfrm>
          <a:prstGeom prst="rect">
            <a:avLst/>
          </a:prstGeom>
        </p:spPr>
      </p:pic>
      <p:pic>
        <p:nvPicPr>
          <p:cNvPr id="12" name="Picture 11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7D72B034-D8A1-9FCB-5AEB-5450F747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" y="2502297"/>
            <a:ext cx="5005700" cy="1993875"/>
          </a:xfrm>
          <a:prstGeom prst="rect">
            <a:avLst/>
          </a:prstGeom>
        </p:spPr>
      </p:pic>
      <p:pic>
        <p:nvPicPr>
          <p:cNvPr id="20" name="Picture 1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C156BCB-D396-D0F3-29E6-F50C8968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98" y="2227081"/>
            <a:ext cx="3966301" cy="25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7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78FA-22EA-E1EC-64D4-344EF5D1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3F488-5441-A138-BC48-277A8746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54</a:t>
            </a:fld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3005DEF-C727-6154-AE65-487F3804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B6F276-CF65-A19C-B437-DDC015D5F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7002054" y="1609016"/>
            <a:ext cx="1562314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73A54-870A-7DBE-4CE8-6CA07F495640}"/>
              </a:ext>
            </a:extLst>
          </p:cNvPr>
          <p:cNvSpPr txBox="1"/>
          <p:nvPr/>
        </p:nvSpPr>
        <p:spPr>
          <a:xfrm>
            <a:off x="7131978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A25D12B8-072C-DE7E-3F94-1DA5D92D6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994252" y="3975545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C8071-9143-EA88-5C9B-40A684AAF277}"/>
              </a:ext>
            </a:extLst>
          </p:cNvPr>
          <p:cNvSpPr txBox="1"/>
          <p:nvPr/>
        </p:nvSpPr>
        <p:spPr>
          <a:xfrm>
            <a:off x="5172892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Mönnigmann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Martin Mönnigmann – Lehrstuhl für Regelungstechnik und ...">
            <a:extLst>
              <a:ext uri="{FF2B5EF4-FFF2-40B4-BE49-F238E27FC236}">
                <a16:creationId xmlns:a16="http://schemas.microsoft.com/office/drawing/2014/main" id="{EEAD73BE-9003-E709-BBA2-2817DDB7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2" b="6403"/>
          <a:stretch>
            <a:fillRect/>
          </a:stretch>
        </p:blipFill>
        <p:spPr bwMode="auto">
          <a:xfrm>
            <a:off x="5296654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uhr-universitaet-bochum - katapult – Karriere Messen">
            <a:extLst>
              <a:ext uri="{FF2B5EF4-FFF2-40B4-BE49-F238E27FC236}">
                <a16:creationId xmlns:a16="http://schemas.microsoft.com/office/drawing/2014/main" id="{8B472AF0-DFCB-631B-5FF0-D68F536DB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49" y="3646774"/>
            <a:ext cx="2714479" cy="203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lovak University of Technology in Bratislava - OU">
            <a:extLst>
              <a:ext uri="{FF2B5EF4-FFF2-40B4-BE49-F238E27FC236}">
                <a16:creationId xmlns:a16="http://schemas.microsoft.com/office/drawing/2014/main" id="{402B2E15-F17C-B8C3-3D59-9489FD14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78" y="4137254"/>
            <a:ext cx="1807708" cy="94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CE8526-BCB3-6600-F2AB-B4B68B624E5C}"/>
              </a:ext>
            </a:extLst>
          </p:cNvPr>
          <p:cNvSpPr txBox="1"/>
          <p:nvPr/>
        </p:nvSpPr>
        <p:spPr>
          <a:xfrm>
            <a:off x="3418458" y="3258843"/>
            <a:ext cx="1715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Gulan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F9CAC-E3D7-93F3-DF8A-339E66E1A740}"/>
              </a:ext>
            </a:extLst>
          </p:cNvPr>
          <p:cNvSpPr txBox="1"/>
          <p:nvPr/>
        </p:nvSpPr>
        <p:spPr>
          <a:xfrm>
            <a:off x="1702918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Shahriar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Dadras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Javan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DFE77-21C3-6158-5DD1-0CFBBBC30370}"/>
              </a:ext>
            </a:extLst>
          </p:cNvPr>
          <p:cNvSpPr txBox="1"/>
          <p:nvPr/>
        </p:nvSpPr>
        <p:spPr>
          <a:xfrm>
            <a:off x="155837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Boldocký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088" name="Picture 16" descr="Martin Gulan - Professor at Slovak University of Technology | LinkedIn">
            <a:extLst>
              <a:ext uri="{FF2B5EF4-FFF2-40B4-BE49-F238E27FC236}">
                <a16:creationId xmlns:a16="http://schemas.microsoft.com/office/drawing/2014/main" id="{88F2DE08-8FEC-E6D9-F49B-C4F72A27C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t="6711"/>
          <a:stretch>
            <a:fillRect/>
          </a:stretch>
        </p:blipFill>
        <p:spPr bwMode="auto">
          <a:xfrm>
            <a:off x="3550010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4C740CB-19DF-65A8-31E3-F7494565F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" t="6995" r="2022" b="8027"/>
          <a:stretch>
            <a:fillRect/>
          </a:stretch>
        </p:blipFill>
        <p:spPr bwMode="auto">
          <a:xfrm>
            <a:off x="1863634" y="1567351"/>
            <a:ext cx="1433462" cy="164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an Boldocky - PhD. student at Slovak University of Technology | LinkedIn">
            <a:extLst>
              <a:ext uri="{FF2B5EF4-FFF2-40B4-BE49-F238E27FC236}">
                <a16:creationId xmlns:a16="http://schemas.microsoft.com/office/drawing/2014/main" id="{5894D689-971C-B915-2DE7-02AF15ED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7" y="1650275"/>
            <a:ext cx="1561914" cy="15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modeling, design, and control of complex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39" y="3790067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286224" y="312662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1586" y="153883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753624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753624" y="154332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3018286" y="4362243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63" y="391809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2505078" y="312136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5897" b="13338"/>
          <a:stretch>
            <a:fillRect/>
          </a:stretch>
        </p:blipFill>
        <p:spPr bwMode="auto">
          <a:xfrm>
            <a:off x="2716596" y="1546820"/>
            <a:ext cx="1320547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3756483" y="3127957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r="12470"/>
          <a:stretch>
            <a:fillRect/>
          </a:stretch>
        </p:blipFill>
        <p:spPr bwMode="auto">
          <a:xfrm>
            <a:off x="4066903" y="1559112"/>
            <a:ext cx="1233691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004B86-179D-7E4E-D5AF-348E68F5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74" y="15388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00807-DB3F-D1BC-AC54-99797B3F4451}"/>
              </a:ext>
            </a:extLst>
          </p:cNvPr>
          <p:cNvSpPr txBox="1"/>
          <p:nvPr/>
        </p:nvSpPr>
        <p:spPr>
          <a:xfrm>
            <a:off x="4985875" y="31233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1321" r="40639" b="31867"/>
          <a:stretch>
            <a:fillRect/>
          </a:stretch>
        </p:blipFill>
        <p:spPr bwMode="auto">
          <a:xfrm>
            <a:off x="6577453" y="1528308"/>
            <a:ext cx="1177529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6358820" y="309584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B58E04B-67B1-D4F8-1F76-3C293EF8B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74954" y="1542612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20469F-0157-3D80-3DE7-BDAA9C332C18}"/>
              </a:ext>
            </a:extLst>
          </p:cNvPr>
          <p:cNvSpPr txBox="1"/>
          <p:nvPr/>
        </p:nvSpPr>
        <p:spPr>
          <a:xfrm>
            <a:off x="35467" y="3126622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7" name="Picture 4" descr="Johns Hopkins University">
            <a:extLst>
              <a:ext uri="{FF2B5EF4-FFF2-40B4-BE49-F238E27FC236}">
                <a16:creationId xmlns:a16="http://schemas.microsoft.com/office/drawing/2014/main" id="{26F167FF-0773-7F77-9904-FF489EE59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3992" y="3860972"/>
            <a:ext cx="2879192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58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326516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523166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661004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6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8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688484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569188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546171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13721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383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624872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751870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622455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40" y="1412449"/>
            <a:ext cx="1468910" cy="863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1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4582" y="1600799"/>
            <a:ext cx="839389" cy="40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71820-E43C-4588-1ADF-5E5DA1C0B182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6083-1679-320B-64A5-A013DE95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780B3-433F-99B8-420F-825B6DF8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09ADF-B607-B046-3D23-F14C8CD94BB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E8B60D-C262-6E3C-73C9-7907BC7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86A4-6B0A-45F8-EA3F-D930F682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C93-BF11-5B9A-C9CA-0A6B6489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7001E-CF1E-A4FC-2C63-64267A51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023E4-803D-8D6E-2240-656062E6C3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252218-F08E-110A-944D-D13F436F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6F59-74EF-0BF2-8A7B-42D7ED5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" y="652892"/>
            <a:ext cx="8559127" cy="39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2C14-7A05-E833-8F8E-08D6019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63FA-308A-445A-FE9E-92CE7781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D943-8E0F-43CB-16AF-81ED2B0CE56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0F0F6F-BE0D-4DB0-0A04-AA75D7A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370-2982-5947-502A-DD2BE7A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TODO: change this slide to be motivating and more flashy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2976</TotalTime>
  <Words>5924</Words>
  <Application>Microsoft Office PowerPoint</Application>
  <PresentationFormat>On-screen Show (16:9)</PresentationFormat>
  <Paragraphs>952</Paragraphs>
  <Slides>72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91" baseType="lpstr">
      <vt:lpstr>Aptos Narrow</vt:lpstr>
      <vt:lpstr>Arial</vt:lpstr>
      <vt:lpstr>Calibri</vt:lpstr>
      <vt:lpstr>Cambria Math</vt:lpstr>
      <vt:lpstr>CMSY10</vt:lpstr>
      <vt:lpstr>Consolas</vt:lpstr>
      <vt:lpstr>Courier New</vt:lpstr>
      <vt:lpstr>Helvetica</vt:lpstr>
      <vt:lpstr>NimbusRomNo9L-Regu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with Safety Guarantees</vt:lpstr>
      <vt:lpstr>PowerPoint Presentation</vt:lpstr>
      <vt:lpstr>PowerPoint Presentation</vt:lpstr>
      <vt:lpstr>Optimizing Complex Systems with Safety Guarantees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PowerPoint Presentation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PowerPoint Presentation</vt:lpstr>
      <vt:lpstr>PowerPoint Presentation</vt:lpstr>
      <vt:lpstr>Learning to Control (L2C) Methodologies</vt:lpstr>
      <vt:lpstr>Supervised L2C: Approximate MPC</vt:lpstr>
      <vt:lpstr>Supervised L2C: Approximate MPC</vt:lpstr>
      <vt:lpstr>Self-Supervised L2C: Differentiable Predictive Control (DPC)</vt:lpstr>
      <vt:lpstr>Differentiable Closed-Loop System</vt:lpstr>
      <vt:lpstr>Differentiable Closed-Loop System</vt:lpstr>
      <vt:lpstr>DPC Policy Optimization Algorithm</vt:lpstr>
      <vt:lpstr>DPC vs Model-based Reinforcement Learning</vt:lpstr>
      <vt:lpstr>DPC vs Model Predictive Control</vt:lpstr>
      <vt:lpstr>DPC vs Model Predictive Control</vt:lpstr>
      <vt:lpstr>Learning Stable DPC Policies with Neural Lyapunov Functions</vt:lpstr>
      <vt:lpstr>Learning Safe DPC Policies with Control Barrier Functions</vt:lpstr>
      <vt:lpstr>Co-Authors of Differentiable Predictive Control with Neural Lyapunov Functions and Control Barrier Functions</vt:lpstr>
      <vt:lpstr>Some Open Challenges  </vt:lpstr>
      <vt:lpstr>Some Open Challenges  </vt:lpstr>
      <vt:lpstr>Some Open Challenges  </vt:lpstr>
      <vt:lpstr>PowerPoint Presentation</vt:lpstr>
      <vt:lpstr>PowerPoint Presentation</vt:lpstr>
      <vt:lpstr>PowerPoint Presentation</vt:lpstr>
      <vt:lpstr>PowerPoint Presentation</vt:lpstr>
      <vt:lpstr>Co-Authors of Learning to Control PDEs with Differentiable Predictive Control and Time-Integrated Neural Operators</vt:lpstr>
      <vt:lpstr>Some Open Challenges 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SOTA Solvers</vt:lpstr>
      <vt:lpstr>Effect of Penalty Weights and Integer Projections on Feasibility</vt:lpstr>
      <vt:lpstr>Co-Authors of Learning to Optimize for Mixed-Integer Non-Linear Programming</vt:lpstr>
      <vt:lpstr>PowerPoint Presentation</vt:lpstr>
      <vt:lpstr>Co-Authors of Learning to Control PDEs with Differentiable Predictive Control and Time-Integrated Neural Operators</vt:lpstr>
      <vt:lpstr>Summary</vt:lpstr>
      <vt:lpstr>NeuroMANCER Scientific Machine Learning Library</vt:lpstr>
      <vt:lpstr>NeuroMANCER Team</vt:lpstr>
      <vt:lpstr>NeuroMANCER Scientific Machine Learning Library</vt:lpstr>
      <vt:lpstr>Learning to Control Building Energy System</vt:lpstr>
      <vt:lpstr>Learning to Control Power System</vt:lpstr>
      <vt:lpstr>Asymptotic Guarantees of Integer Feasibility Projection</vt:lpstr>
      <vt:lpstr>Non-Asymptotic Guarantees of Integer Feasibility Projection</vt:lpstr>
      <vt:lpstr>Non-Asymptotic Guarantees of Integer Feasibility Projection</vt:lpstr>
      <vt:lpstr>Effect of Penalty Weight</vt:lpstr>
      <vt:lpstr>Benchmark Methods</vt:lpstr>
      <vt:lpstr>L2O for MINLP: Empirical Evaluation</vt:lpstr>
      <vt:lpstr>L2O for MINLP: Empirical Evaluation</vt:lpstr>
      <vt:lpstr>L2O for MINLP: Empirical Evaluation</vt:lpstr>
      <vt:lpstr>Metric Learning to Accelerate Convergence of Operator Splitting Methods</vt:lpstr>
      <vt:lpstr>Metric Learning is a Form of Active Set Prediction</vt:lpstr>
      <vt:lpstr>TODO: change this slide to be motivating and more flashy</vt:lpstr>
      <vt:lpstr>Networked Dynamical Systems via Universal Differential Equations (UDEs)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137</cp:revision>
  <dcterms:created xsi:type="dcterms:W3CDTF">2024-09-05T00:30:18Z</dcterms:created>
  <dcterms:modified xsi:type="dcterms:W3CDTF">2025-12-09T02:23:22Z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